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8" r:id="rId6"/>
    <p:sldId id="269" r:id="rId7"/>
    <p:sldId id="278" r:id="rId8"/>
  </p:sldIdLst>
  <p:sldSz cx="12192000" cy="6858000"/>
  <p:notesSz cx="6761163" cy="99425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C47"/>
    <a:srgbClr val="E3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CF54D-3E00-4513-A673-5A77E94E6FAF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79E8E-1F31-4915-8E45-7D01D56AB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0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D54E-A01A-45B9-87A1-5A2C46169CE7}" type="datetime1">
              <a:rPr lang="uk-UA" smtClean="0"/>
              <a:t>21.01.2026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B34-3E72-4B2E-A8C2-630DBB792B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07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59E6-B414-4909-905E-11869C3248DB}" type="datetime1">
              <a:rPr lang="uk-UA" smtClean="0"/>
              <a:t>21.01.2026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B34-3E72-4B2E-A8C2-630DBB792B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69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E8FB-11FB-475F-A7C3-5A4960832D80}" type="datetime1">
              <a:rPr lang="uk-UA" smtClean="0"/>
              <a:t>21.01.2026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B34-3E72-4B2E-A8C2-630DBB792B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759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A197-60EB-4F29-856B-0A9C2E0C749B}" type="datetime1">
              <a:rPr lang="uk-UA" smtClean="0"/>
              <a:t>21.01.2026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B34-3E72-4B2E-A8C2-630DBB792B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05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9DF8-6076-4E9E-8915-6421D1B67AD9}" type="datetime1">
              <a:rPr lang="uk-UA" smtClean="0"/>
              <a:t>21.01.2026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B34-3E72-4B2E-A8C2-630DBB792B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709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1E84-6329-4AA5-89C1-0CF986118BDB}" type="datetime1">
              <a:rPr lang="uk-UA" smtClean="0"/>
              <a:t>21.01.2026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B34-3E72-4B2E-A8C2-630DBB792B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11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EF83-26E7-4DE8-AAFA-A27676F50DEF}" type="datetime1">
              <a:rPr lang="uk-UA" smtClean="0"/>
              <a:t>21.01.2026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B34-3E72-4B2E-A8C2-630DBB792B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92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68DD-3E2A-4D4C-B2A6-8FD04D7A295F}" type="datetime1">
              <a:rPr lang="uk-UA" smtClean="0"/>
              <a:t>21.01.2026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B34-3E72-4B2E-A8C2-630DBB792B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91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6608-C3A9-436D-88C9-0AFDD55D2824}" type="datetime1">
              <a:rPr lang="uk-UA" smtClean="0"/>
              <a:t>21.01.2026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B34-3E72-4B2E-A8C2-630DBB792B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9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7C61-0A35-451C-9853-C6BAE33D82BD}" type="datetime1">
              <a:rPr lang="uk-UA" smtClean="0"/>
              <a:t>21.01.2026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B34-3E72-4B2E-A8C2-630DBB792B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919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0B76-E2B9-4000-AA10-398F3D6B5325}" type="datetime1">
              <a:rPr lang="uk-UA" smtClean="0"/>
              <a:t>21.01.2026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B34-3E72-4B2E-A8C2-630DBB792B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5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632A8-EF01-47F4-8E46-566474061426}" type="datetime1">
              <a:rPr lang="uk-UA" smtClean="0"/>
              <a:t>21.01.2026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6B34-3E72-4B2E-A8C2-630DBB792B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1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g"/><Relationship Id="rId7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tkivshchynaDubnorayo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" y="-135007"/>
            <a:ext cx="12189860" cy="6859205"/>
          </a:xfrm>
          <a:prstGeom prst="rect">
            <a:avLst/>
          </a:prstGeom>
        </p:spPr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98766" y="2998787"/>
            <a:ext cx="9684328" cy="328544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ЗВІТ </a:t>
            </a:r>
            <a:r>
              <a:rPr lang="ru-RU" sz="4000" b="1" dirty="0">
                <a:solidFill>
                  <a:srgbClr val="E3001D"/>
                </a:solidFill>
                <a:latin typeface="Proxima Nova Bl" panose="02000506030000020004" pitchFamily="50" charset="0"/>
              </a:rPr>
              <a:t>ПРО </a:t>
            </a:r>
            <a:r>
              <a:rPr lang="ru-RU" sz="4000" b="1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РОБОТУ </a:t>
            </a:r>
          </a:p>
          <a:p>
            <a:r>
              <a:rPr lang="ru-RU" sz="4000" dirty="0" err="1" smtClean="0">
                <a:solidFill>
                  <a:srgbClr val="E3001D"/>
                </a:solidFill>
                <a:latin typeface="Proxima Nova Bl" panose="02000506030000020004" pitchFamily="50" charset="0"/>
              </a:rPr>
              <a:t>депутатів</a:t>
            </a:r>
            <a:r>
              <a:rPr lang="ru-RU" sz="4000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 </a:t>
            </a:r>
            <a:r>
              <a:rPr lang="ru-RU" sz="4000" dirty="0" err="1" smtClean="0">
                <a:solidFill>
                  <a:srgbClr val="E3001D"/>
                </a:solidFill>
                <a:latin typeface="Proxima Nova Bl" panose="02000506030000020004" pitchFamily="50" charset="0"/>
              </a:rPr>
              <a:t>фракції</a:t>
            </a:r>
            <a:r>
              <a:rPr lang="ru-RU" sz="4000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 ВО </a:t>
            </a:r>
            <a:r>
              <a:rPr lang="ru-RU" sz="4000" dirty="0">
                <a:solidFill>
                  <a:srgbClr val="E3001D"/>
                </a:solidFill>
                <a:latin typeface="Proxima Nova Bl" panose="02000506030000020004" pitchFamily="50" charset="0"/>
              </a:rPr>
              <a:t>«</a:t>
            </a:r>
            <a:r>
              <a:rPr lang="ru-RU" sz="4000" dirty="0" err="1">
                <a:solidFill>
                  <a:srgbClr val="E3001D"/>
                </a:solidFill>
                <a:latin typeface="Proxima Nova Bl" panose="02000506030000020004" pitchFamily="50" charset="0"/>
              </a:rPr>
              <a:t>Батьківщина</a:t>
            </a:r>
            <a:r>
              <a:rPr lang="ru-RU" sz="4000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»</a:t>
            </a:r>
            <a:endParaRPr lang="ru-RU" sz="4000" dirty="0">
              <a:solidFill>
                <a:srgbClr val="E3001D"/>
              </a:solidFill>
              <a:latin typeface="Proxima Nova Bl" panose="02000506030000020004" pitchFamily="50" charset="0"/>
            </a:endParaRPr>
          </a:p>
          <a:p>
            <a:r>
              <a:rPr lang="ru-RU" sz="4000" b="1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у </a:t>
            </a:r>
            <a:r>
              <a:rPr lang="ru-RU" sz="4000" b="1" dirty="0" err="1" smtClean="0">
                <a:solidFill>
                  <a:srgbClr val="E3001D"/>
                </a:solidFill>
                <a:latin typeface="Proxima Nova Bl" panose="02000506030000020004" pitchFamily="50" charset="0"/>
              </a:rPr>
              <a:t>Дубенській</a:t>
            </a:r>
            <a:r>
              <a:rPr lang="ru-RU" sz="4000" b="1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 </a:t>
            </a:r>
            <a:r>
              <a:rPr lang="ru-RU" sz="4000" b="1" dirty="0" err="1" smtClean="0">
                <a:solidFill>
                  <a:srgbClr val="E3001D"/>
                </a:solidFill>
                <a:latin typeface="Proxima Nova Bl" panose="02000506030000020004" pitchFamily="50" charset="0"/>
              </a:rPr>
              <a:t>районній</a:t>
            </a:r>
            <a:r>
              <a:rPr lang="ru-RU" sz="4000" b="1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 </a:t>
            </a:r>
            <a:r>
              <a:rPr lang="ru-RU" sz="4000" b="1" dirty="0" err="1" smtClean="0">
                <a:solidFill>
                  <a:srgbClr val="E3001D"/>
                </a:solidFill>
                <a:latin typeface="Proxima Nova Bl" panose="02000506030000020004" pitchFamily="50" charset="0"/>
              </a:rPr>
              <a:t>раді</a:t>
            </a:r>
            <a:r>
              <a:rPr lang="ru-RU" sz="4000" b="1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 </a:t>
            </a:r>
            <a:r>
              <a:rPr lang="ru-RU" sz="4000" b="1" dirty="0" err="1" smtClean="0">
                <a:solidFill>
                  <a:srgbClr val="E3001D"/>
                </a:solidFill>
                <a:latin typeface="Proxima Nova Bl" panose="02000506030000020004" pitchFamily="50" charset="0"/>
              </a:rPr>
              <a:t>Рівненської</a:t>
            </a:r>
            <a:r>
              <a:rPr lang="ru-RU" sz="4000" b="1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 </a:t>
            </a:r>
            <a:r>
              <a:rPr lang="ru-RU" sz="4000" b="1" dirty="0" err="1" smtClean="0">
                <a:solidFill>
                  <a:srgbClr val="E3001D"/>
                </a:solidFill>
                <a:latin typeface="Proxima Nova Bl" panose="02000506030000020004" pitchFamily="50" charset="0"/>
              </a:rPr>
              <a:t>області</a:t>
            </a:r>
            <a:endParaRPr lang="ru-RU" sz="4000" b="1" dirty="0" smtClean="0">
              <a:solidFill>
                <a:srgbClr val="E3001D"/>
              </a:solidFill>
              <a:latin typeface="Proxima Nova Bl" panose="02000506030000020004" pitchFamily="50" charset="0"/>
            </a:endParaRPr>
          </a:p>
          <a:p>
            <a:r>
              <a:rPr lang="ru-RU" sz="4000" b="1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за </a:t>
            </a:r>
            <a:r>
              <a:rPr lang="ru-RU" sz="4000" b="1" dirty="0">
                <a:solidFill>
                  <a:srgbClr val="E3001D"/>
                </a:solidFill>
                <a:latin typeface="Proxima Nova Bl" panose="02000506030000020004" pitchFamily="50" charset="0"/>
              </a:rPr>
              <a:t>2025 </a:t>
            </a:r>
            <a:r>
              <a:rPr lang="ru-RU" sz="4000" b="1" dirty="0" err="1" smtClean="0">
                <a:solidFill>
                  <a:srgbClr val="E3001D"/>
                </a:solidFill>
                <a:latin typeface="Proxima Nova Bl" panose="02000506030000020004" pitchFamily="50" charset="0"/>
              </a:rPr>
              <a:t>рік</a:t>
            </a:r>
            <a:endParaRPr lang="ru-RU" sz="4000" dirty="0">
              <a:solidFill>
                <a:srgbClr val="E3001D"/>
              </a:solidFill>
              <a:latin typeface="Proxima Nova Bl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26" y="262065"/>
            <a:ext cx="5465009" cy="2753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6294" y="1638746"/>
            <a:ext cx="4357141" cy="6223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Proxima Nova Lt" panose="02000506030000020004" pitchFamily="50" charset="0"/>
              </a:rPr>
              <a:t>Д У Б Е Н Щ И Н А</a:t>
            </a:r>
            <a:endParaRPr lang="uk-UA" sz="32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085" y="327374"/>
            <a:ext cx="11042772" cy="1013970"/>
          </a:xfrm>
        </p:spPr>
        <p:txBody>
          <a:bodyPr>
            <a:normAutofit/>
          </a:bodyPr>
          <a:lstStyle/>
          <a:p>
            <a:r>
              <a:rPr lang="uk-UA" sz="3100" dirty="0" smtClean="0">
                <a:latin typeface="Proxima Nova Bl" panose="02000506030000020004" pitchFamily="50" charset="0"/>
              </a:rPr>
              <a:t>Фракція ВО «Батьківщина» у </a:t>
            </a:r>
            <a:r>
              <a:rPr lang="uk-UA" sz="3100" dirty="0" err="1" smtClean="0">
                <a:latin typeface="Proxima Nova Bl" panose="02000506030000020004" pitchFamily="50" charset="0"/>
              </a:rPr>
              <a:t>Дубенській</a:t>
            </a:r>
            <a:r>
              <a:rPr lang="uk-UA" sz="3100" dirty="0" smtClean="0">
                <a:latin typeface="Proxima Nova Bl" panose="02000506030000020004" pitchFamily="50" charset="0"/>
              </a:rPr>
              <a:t> районній раді</a:t>
            </a:r>
            <a:endParaRPr lang="uk-UA" sz="3100" dirty="0">
              <a:latin typeface="Proxima Nova Bl" panose="02000506030000020004" pitchFamily="50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1" y="6205928"/>
            <a:ext cx="2098625" cy="616471"/>
          </a:xfrm>
        </p:spPr>
      </p:pic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0" y="6188127"/>
            <a:ext cx="12192000" cy="65207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63" y="6188127"/>
            <a:ext cx="2603295" cy="536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449" y="6204498"/>
            <a:ext cx="2328472" cy="58157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858" y="6203013"/>
            <a:ext cx="2521449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Proxima Nova Lt" panose="02000506030000020004" pitchFamily="50" charset="0"/>
              </a:rPr>
              <a:t>Д У Б Е Н Щ И Н А</a:t>
            </a:r>
            <a:endParaRPr lang="uk-UA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69" y="1670668"/>
            <a:ext cx="2008208" cy="15061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527" y="1713135"/>
            <a:ext cx="1951586" cy="1463689"/>
          </a:xfrm>
          <a:prstGeom prst="rect">
            <a:avLst/>
          </a:prstGeom>
        </p:spPr>
      </p:pic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15543"/>
              </p:ext>
            </p:extLst>
          </p:nvPr>
        </p:nvGraphicFramePr>
        <p:xfrm>
          <a:off x="437842" y="1395466"/>
          <a:ext cx="3953863" cy="5245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3863">
                  <a:extLst>
                    <a:ext uri="{9D8B030D-6E8A-4147-A177-3AD203B41FA5}">
                      <a16:colId xmlns:a16="http://schemas.microsoft.com/office/drawing/2014/main" val="2445346717"/>
                    </a:ext>
                  </a:extLst>
                </a:gridCol>
              </a:tblGrid>
              <a:tr h="738389">
                <a:tc>
                  <a:txBody>
                    <a:bodyPr/>
                    <a:lstStyle/>
                    <a:p>
                      <a:r>
                        <a:rPr lang="uk-UA" sz="2400" dirty="0" err="1">
                          <a:solidFill>
                            <a:srgbClr val="323C47"/>
                          </a:solidFill>
                          <a:effectLst/>
                          <a:latin typeface="Proxima Nova Lt" panose="02000506030000020004" pitchFamily="50" charset="0"/>
                        </a:rPr>
                        <a:t>Боришкевич</a:t>
                      </a:r>
                      <a:r>
                        <a:rPr lang="uk-UA" sz="2400" dirty="0">
                          <a:solidFill>
                            <a:srgbClr val="323C47"/>
                          </a:solidFill>
                          <a:effectLst/>
                          <a:latin typeface="Proxima Nova Lt" panose="02000506030000020004" pitchFamily="50" charset="0"/>
                        </a:rPr>
                        <a:t> Василь </a:t>
                      </a:r>
                      <a:r>
                        <a:rPr lang="uk-UA" sz="2400" dirty="0" smtClean="0">
                          <a:solidFill>
                            <a:srgbClr val="323C47"/>
                          </a:solidFill>
                          <a:effectLst/>
                          <a:latin typeface="Proxima Nova Lt" panose="02000506030000020004" pitchFamily="50" charset="0"/>
                        </a:rPr>
                        <a:t>Миколайович</a:t>
                      </a:r>
                    </a:p>
                    <a:p>
                      <a:endParaRPr lang="uk-UA" sz="1050" dirty="0">
                        <a:solidFill>
                          <a:srgbClr val="E3001D"/>
                        </a:solidFill>
                        <a:effectLst/>
                        <a:latin typeface="Proxima Nova Lt" panose="02000506030000020004" pitchFamily="50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53130"/>
                  </a:ext>
                </a:extLst>
              </a:tr>
              <a:tr h="732077">
                <a:tc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rgbClr val="E3001D"/>
                          </a:solidFill>
                          <a:effectLst/>
                          <a:latin typeface="Proxima Nova Lt" panose="02000506030000020004" pitchFamily="50" charset="0"/>
                        </a:rPr>
                        <a:t>Гаврилюк Сергій </a:t>
                      </a:r>
                      <a:r>
                        <a:rPr lang="uk-UA" sz="2400" dirty="0" smtClean="0">
                          <a:solidFill>
                            <a:srgbClr val="E3001D"/>
                          </a:solidFill>
                          <a:effectLst/>
                          <a:latin typeface="Proxima Nova Lt" panose="02000506030000020004" pitchFamily="50" charset="0"/>
                        </a:rPr>
                        <a:t>Миколайович</a:t>
                      </a:r>
                    </a:p>
                    <a:p>
                      <a:endParaRPr lang="uk-UA" sz="1000" dirty="0">
                        <a:solidFill>
                          <a:srgbClr val="E3001D"/>
                        </a:solidFill>
                        <a:effectLst/>
                        <a:latin typeface="Proxima Nova Lt" panose="02000506030000020004" pitchFamily="50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956693"/>
                  </a:ext>
                </a:extLst>
              </a:tr>
              <a:tr h="732077">
                <a:tc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rgbClr val="323C47"/>
                          </a:solidFill>
                          <a:effectLst/>
                          <a:latin typeface="Proxima Nova Lt" panose="02000506030000020004" pitchFamily="50" charset="0"/>
                        </a:rPr>
                        <a:t>Козуб Володимир </a:t>
                      </a:r>
                      <a:r>
                        <a:rPr lang="uk-UA" sz="2400" dirty="0" smtClean="0">
                          <a:solidFill>
                            <a:srgbClr val="323C47"/>
                          </a:solidFill>
                          <a:effectLst/>
                          <a:latin typeface="Proxima Nova Lt" panose="02000506030000020004" pitchFamily="50" charset="0"/>
                        </a:rPr>
                        <a:t>Миколайович</a:t>
                      </a:r>
                    </a:p>
                    <a:p>
                      <a:endParaRPr lang="uk-UA" sz="1000" dirty="0">
                        <a:solidFill>
                          <a:srgbClr val="E3001D"/>
                        </a:solidFill>
                        <a:effectLst/>
                        <a:latin typeface="Proxima Nova Lt" panose="02000506030000020004" pitchFamily="50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592610"/>
                  </a:ext>
                </a:extLst>
              </a:tr>
              <a:tr h="732077">
                <a:tc>
                  <a:txBody>
                    <a:bodyPr/>
                    <a:lstStyle/>
                    <a:p>
                      <a:r>
                        <a:rPr lang="uk-UA" sz="2400" dirty="0" err="1">
                          <a:solidFill>
                            <a:srgbClr val="E3001D"/>
                          </a:solidFill>
                          <a:effectLst/>
                          <a:latin typeface="Proxima Nova Lt" panose="02000506030000020004" pitchFamily="50" charset="0"/>
                        </a:rPr>
                        <a:t>Найдюк</a:t>
                      </a:r>
                      <a:r>
                        <a:rPr lang="uk-UA" sz="2400" dirty="0">
                          <a:solidFill>
                            <a:srgbClr val="E3001D"/>
                          </a:solidFill>
                          <a:effectLst/>
                          <a:latin typeface="Proxima Nova Lt" panose="02000506030000020004" pitchFamily="50" charset="0"/>
                        </a:rPr>
                        <a:t> </a:t>
                      </a:r>
                      <a:endParaRPr lang="uk-UA" sz="2400" dirty="0" smtClean="0">
                        <a:solidFill>
                          <a:srgbClr val="E3001D"/>
                        </a:solidFill>
                        <a:effectLst/>
                        <a:latin typeface="Proxima Nova Lt" panose="02000506030000020004" pitchFamily="50" charset="0"/>
                      </a:endParaRPr>
                    </a:p>
                    <a:p>
                      <a:r>
                        <a:rPr lang="uk-UA" sz="2400" dirty="0" smtClean="0">
                          <a:solidFill>
                            <a:srgbClr val="E3001D"/>
                          </a:solidFill>
                          <a:effectLst/>
                          <a:latin typeface="Proxima Nova Lt" panose="02000506030000020004" pitchFamily="50" charset="0"/>
                        </a:rPr>
                        <a:t>Валерій Леонідович</a:t>
                      </a:r>
                    </a:p>
                    <a:p>
                      <a:endParaRPr lang="uk-UA" sz="1000" dirty="0">
                        <a:solidFill>
                          <a:srgbClr val="E3001D"/>
                        </a:solidFill>
                        <a:effectLst/>
                        <a:latin typeface="Proxima Nova Lt" panose="02000506030000020004" pitchFamily="50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804712"/>
                  </a:ext>
                </a:extLst>
              </a:tr>
              <a:tr h="605857">
                <a:tc>
                  <a:txBody>
                    <a:bodyPr/>
                    <a:lstStyle/>
                    <a:p>
                      <a:r>
                        <a:rPr lang="uk-UA" sz="2400" dirty="0" err="1">
                          <a:solidFill>
                            <a:srgbClr val="323C47"/>
                          </a:solidFill>
                          <a:effectLst/>
                          <a:latin typeface="Proxima Nova Lt" panose="02000506030000020004" pitchFamily="50" charset="0"/>
                        </a:rPr>
                        <a:t>Стребчук</a:t>
                      </a:r>
                      <a:r>
                        <a:rPr lang="uk-UA" sz="2400" dirty="0">
                          <a:solidFill>
                            <a:srgbClr val="323C47"/>
                          </a:solidFill>
                          <a:effectLst/>
                          <a:latin typeface="Proxima Nova Lt" panose="02000506030000020004" pitchFamily="50" charset="0"/>
                        </a:rPr>
                        <a:t> Анатолій Мефодійович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291837"/>
                  </a:ext>
                </a:extLst>
              </a:tr>
              <a:tr h="24272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uk-UA" sz="2400" b="1" dirty="0">
                        <a:solidFill>
                          <a:srgbClr val="E3001D"/>
                        </a:solidFill>
                        <a:effectLst/>
                        <a:latin typeface="Proxima Nova L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693723"/>
                  </a:ext>
                </a:extLst>
              </a:tr>
              <a:tr h="24272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uk-UA" sz="2400" b="1" dirty="0">
                        <a:solidFill>
                          <a:srgbClr val="E3001D"/>
                        </a:solidFill>
                        <a:effectLst/>
                        <a:latin typeface="Proxima Nova L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67604"/>
                  </a:ext>
                </a:extLst>
              </a:tr>
              <a:tr h="24272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uk-UA" sz="2400" b="1" dirty="0">
                        <a:solidFill>
                          <a:srgbClr val="E3001D"/>
                        </a:solidFill>
                        <a:effectLst/>
                        <a:latin typeface="Proxima Nova L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067201"/>
                  </a:ext>
                </a:extLst>
              </a:tr>
              <a:tr h="24272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uk-UA" sz="2400" b="1" dirty="0">
                        <a:solidFill>
                          <a:srgbClr val="E3001D"/>
                        </a:solidFill>
                        <a:effectLst/>
                        <a:latin typeface="Proxima Nova L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4606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56" y="1384580"/>
            <a:ext cx="1447800" cy="21854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13" y="1420681"/>
            <a:ext cx="1707646" cy="2174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62" y="3588781"/>
            <a:ext cx="1483728" cy="21626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92" y="3579778"/>
            <a:ext cx="1434084" cy="21686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96" y="3733740"/>
            <a:ext cx="1457175" cy="18360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69" y="3588781"/>
            <a:ext cx="1481328" cy="21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8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04"/>
            <a:ext cx="12192000" cy="6860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93675"/>
            <a:ext cx="11772900" cy="930275"/>
          </a:xfrm>
        </p:spPr>
        <p:txBody>
          <a:bodyPr>
            <a:normAutofit/>
          </a:bodyPr>
          <a:lstStyle/>
          <a:p>
            <a:r>
              <a:rPr lang="uk-UA" sz="3900" dirty="0" smtClean="0">
                <a:solidFill>
                  <a:srgbClr val="323C47"/>
                </a:solidFill>
                <a:latin typeface="Proxima Nova Bl" panose="02000506030000020004" pitchFamily="50" charset="0"/>
              </a:rPr>
              <a:t>Діяльність на пленарних засіданнях сесій ради</a:t>
            </a:r>
            <a:endParaRPr lang="uk-UA" sz="3900" dirty="0">
              <a:solidFill>
                <a:srgbClr val="323C47"/>
              </a:solidFill>
              <a:latin typeface="Proxima Nova Bl" panose="02000506030000020004" pitchFamily="50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838200" y="1529556"/>
            <a:ext cx="10515600" cy="4871244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Протягом 2025 року було проведено 5 сесій </a:t>
            </a:r>
            <a:r>
              <a:rPr lang="uk-UA" dirty="0" err="1" smtClean="0">
                <a:solidFill>
                  <a:srgbClr val="E3001D"/>
                </a:solidFill>
                <a:latin typeface="Proxima Nova Bl" panose="02000506030000020004" pitchFamily="50" charset="0"/>
              </a:rPr>
              <a:t>Дубенської</a:t>
            </a:r>
            <a:r>
              <a:rPr lang="uk-UA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 районної ради. </a:t>
            </a:r>
          </a:p>
          <a:p>
            <a:r>
              <a:rPr lang="uk-UA" dirty="0" smtClean="0">
                <a:solidFill>
                  <a:srgbClr val="323C47"/>
                </a:solidFill>
                <a:latin typeface="Proxima Nova Bl" panose="02000506030000020004" pitchFamily="50" charset="0"/>
              </a:rPr>
              <a:t>У всіх сесіях брали участь депутати фракції Всеукраїнського об’єднання «Батьківщина» - практично у повному складі. </a:t>
            </a:r>
            <a:r>
              <a:rPr lang="uk-UA" i="1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(Один із депутатів, Володимир КОЗУБ, на жаль, із поважних причин не змін бути присутнім на сесіях)</a:t>
            </a:r>
            <a:endParaRPr lang="uk-UA" i="1" dirty="0">
              <a:solidFill>
                <a:srgbClr val="323C47"/>
              </a:solidFill>
              <a:latin typeface="Proxima Nova Lt" panose="02000506030000020004" pitchFamily="50" charset="0"/>
            </a:endParaRPr>
          </a:p>
          <a:p>
            <a:r>
              <a:rPr lang="uk-UA" dirty="0">
                <a:solidFill>
                  <a:srgbClr val="323C47"/>
                </a:solidFill>
                <a:latin typeface="Proxima Nova Bl" panose="02000506030000020004" pitchFamily="50" charset="0"/>
              </a:rPr>
              <a:t>На </a:t>
            </a:r>
            <a:r>
              <a:rPr lang="uk-UA" dirty="0" smtClean="0">
                <a:solidFill>
                  <a:srgbClr val="323C47"/>
                </a:solidFill>
                <a:latin typeface="Proxima Nova Bl" panose="02000506030000020004" pitchFamily="50" charset="0"/>
              </a:rPr>
              <a:t>сесіях районної ради за участі депутатів фракції </a:t>
            </a:r>
            <a:r>
              <a:rPr lang="uk-UA" dirty="0" err="1" smtClean="0">
                <a:solidFill>
                  <a:srgbClr val="323C47"/>
                </a:solidFill>
                <a:latin typeface="Proxima Nova Bl" panose="02000506030000020004" pitchFamily="50" charset="0"/>
              </a:rPr>
              <a:t>ВО«Батьківщина</a:t>
            </a:r>
            <a:r>
              <a:rPr lang="uk-UA" dirty="0" smtClean="0">
                <a:solidFill>
                  <a:srgbClr val="323C47"/>
                </a:solidFill>
                <a:latin typeface="Proxima Nova Bl" panose="02000506030000020004" pitchFamily="50" charset="0"/>
              </a:rPr>
              <a:t>» прийнято           рішення ради. </a:t>
            </a:r>
          </a:p>
          <a:p>
            <a:r>
              <a:rPr lang="uk-UA" dirty="0" smtClean="0">
                <a:solidFill>
                  <a:srgbClr val="FF0000"/>
                </a:solidFill>
                <a:latin typeface="Proxima Nova Bl" panose="02000506030000020004" pitchFamily="50" charset="0"/>
              </a:rPr>
              <a:t>На кожній сесії </a:t>
            </a:r>
            <a:r>
              <a:rPr lang="uk-UA" dirty="0" err="1" smtClean="0">
                <a:solidFill>
                  <a:srgbClr val="FF0000"/>
                </a:solidFill>
                <a:latin typeface="Proxima Nova Bl" panose="02000506030000020004" pitchFamily="50" charset="0"/>
              </a:rPr>
              <a:t>Дубенської</a:t>
            </a:r>
            <a:r>
              <a:rPr lang="uk-UA" dirty="0" smtClean="0">
                <a:solidFill>
                  <a:srgbClr val="FF0000"/>
                </a:solidFill>
                <a:latin typeface="Proxima Nova Bl" panose="02000506030000020004" pitchFamily="50" charset="0"/>
              </a:rPr>
              <a:t> районної ради виступав представник фракції ВО «Батьківщина». </a:t>
            </a:r>
            <a:r>
              <a:rPr lang="uk-UA" dirty="0" smtClean="0">
                <a:solidFill>
                  <a:srgbClr val="323C47"/>
                </a:solidFill>
                <a:latin typeface="Proxima Nova Bl" panose="02000506030000020004" pitchFamily="50" charset="0"/>
              </a:rPr>
              <a:t>За кількістю виступів на сесіях фракція ВО «Батьківщина» є рекордсменом серед усіх інших фракцій.</a:t>
            </a:r>
            <a:endParaRPr lang="uk-UA" dirty="0">
              <a:solidFill>
                <a:srgbClr val="323C47"/>
              </a:solidFill>
              <a:latin typeface="Proxima Nova Bl" panose="02000506030000020004" pitchFamily="50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216111" y="3910318"/>
            <a:ext cx="88678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rgbClr val="E3001D"/>
                  </a:solidFill>
                  <a:prstDash val="solid"/>
                </a:ln>
                <a:solidFill>
                  <a:srgbClr val="E3001D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53</a:t>
            </a:r>
            <a:endParaRPr lang="uk-UA" sz="5400" b="1" cap="none" spc="0" dirty="0">
              <a:ln w="12700">
                <a:solidFill>
                  <a:srgbClr val="E3001D"/>
                </a:solidFill>
                <a:prstDash val="solid"/>
              </a:ln>
              <a:solidFill>
                <a:srgbClr val="E3001D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34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14" y="190567"/>
            <a:ext cx="11042772" cy="1013970"/>
          </a:xfrm>
        </p:spPr>
        <p:txBody>
          <a:bodyPr>
            <a:normAutofit/>
          </a:bodyPr>
          <a:lstStyle/>
          <a:p>
            <a:r>
              <a:rPr lang="uk-UA" sz="3100" dirty="0" smtClean="0">
                <a:solidFill>
                  <a:srgbClr val="FF0000"/>
                </a:solidFill>
                <a:latin typeface="Proxima Nova Bl" panose="02000506030000020004" pitchFamily="50" charset="0"/>
              </a:rPr>
              <a:t>Діяльність депутатів фракції ВО «Батьківщина» в органах </a:t>
            </a:r>
            <a:r>
              <a:rPr lang="uk-UA" sz="3100" dirty="0" err="1" smtClean="0">
                <a:solidFill>
                  <a:srgbClr val="FF0000"/>
                </a:solidFill>
                <a:latin typeface="Proxima Nova Bl" panose="02000506030000020004" pitchFamily="50" charset="0"/>
              </a:rPr>
              <a:t>Дубенської</a:t>
            </a:r>
            <a:r>
              <a:rPr lang="uk-UA" sz="3100" dirty="0" smtClean="0">
                <a:solidFill>
                  <a:srgbClr val="FF0000"/>
                </a:solidFill>
                <a:latin typeface="Proxima Nova Bl" panose="02000506030000020004" pitchFamily="50" charset="0"/>
              </a:rPr>
              <a:t> районної ради, до яких їх обрано</a:t>
            </a:r>
            <a:endParaRPr lang="uk-UA" sz="3100" dirty="0">
              <a:solidFill>
                <a:srgbClr val="FF0000"/>
              </a:solidFill>
              <a:latin typeface="Proxima Nova Bl" panose="02000506030000020004" pitchFamily="50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1" y="6205928"/>
            <a:ext cx="2098625" cy="616471"/>
          </a:xfrm>
        </p:spPr>
      </p:pic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0" y="6188127"/>
            <a:ext cx="12192000" cy="65207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63" y="6188127"/>
            <a:ext cx="2603295" cy="536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449" y="6204498"/>
            <a:ext cx="2328472" cy="581578"/>
          </a:xfrm>
          <a:prstGeom prst="rect">
            <a:avLst/>
          </a:prstGeom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6835858" y="6203013"/>
            <a:ext cx="2521449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Proxima Nova Lt" panose="02000506030000020004" pitchFamily="50" charset="0"/>
              </a:rPr>
              <a:t>Д У Б Е Н Щ И Н А</a:t>
            </a:r>
            <a:endParaRPr lang="uk-UA" sz="1600" dirty="0">
              <a:latin typeface="Proxima Nova Lt" panose="02000506030000020004" pitchFamily="50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5" y="1237713"/>
            <a:ext cx="1447800" cy="218541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0" y="1248599"/>
            <a:ext cx="1707646" cy="217453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9" y="3637474"/>
            <a:ext cx="1483728" cy="21626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55" y="3563881"/>
            <a:ext cx="1434084" cy="216865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1" y="3631203"/>
            <a:ext cx="1481328" cy="2115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976" y="1248599"/>
            <a:ext cx="2900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Боришкевич</a:t>
            </a:r>
            <a:r>
              <a:rPr lang="uk-UA" b="1" dirty="0">
                <a:solidFill>
                  <a:srgbClr val="323C47"/>
                </a:solidFill>
                <a:latin typeface="Proxima Nova Lt" panose="02000506030000020004" pitchFamily="50" charset="0"/>
              </a:rPr>
              <a:t> Василь </a:t>
            </a:r>
            <a:r>
              <a:rPr lang="uk-UA" b="1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Миколайович – </a:t>
            </a:r>
            <a:r>
              <a:rPr lang="uk-UA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заступник голови </a:t>
            </a:r>
            <a:r>
              <a:rPr lang="uk-UA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Дубенської</a:t>
            </a:r>
            <a:r>
              <a:rPr lang="uk-UA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 районної ради</a:t>
            </a:r>
            <a:endParaRPr lang="uk-UA" b="1" dirty="0">
              <a:solidFill>
                <a:srgbClr val="323C47"/>
              </a:solidFill>
              <a:latin typeface="Proxima Nova Lt" panose="02000506030000020004" pitchFamily="50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46542" y="1329150"/>
            <a:ext cx="4970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323C47"/>
                </a:solidFill>
                <a:latin typeface="Proxima Nova Lt" panose="02000506030000020004" pitchFamily="50" charset="0"/>
              </a:rPr>
              <a:t>Гаврилюк Сергій </a:t>
            </a:r>
            <a:r>
              <a:rPr lang="uk-UA" b="1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Миколайович – </a:t>
            </a:r>
            <a:r>
              <a:rPr lang="uk-UA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голова постійної комісії </a:t>
            </a:r>
            <a:r>
              <a:rPr lang="uk-UA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Дубенської</a:t>
            </a:r>
            <a:r>
              <a:rPr lang="uk-UA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 районної ради з </a:t>
            </a:r>
            <a:r>
              <a:rPr lang="uk-UA" dirty="0">
                <a:solidFill>
                  <a:srgbClr val="323C47"/>
                </a:solidFill>
                <a:latin typeface="Proxima Nova Lt" panose="02000506030000020004" pitchFamily="50" charset="0"/>
              </a:rPr>
              <a:t>питань </a:t>
            </a:r>
            <a:r>
              <a:rPr lang="ru-RU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місцевого</a:t>
            </a:r>
            <a:r>
              <a:rPr lang="ru-RU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самоврядування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,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розвитку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територіальних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громад,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депутатської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діяльності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та </a:t>
            </a:r>
            <a:r>
              <a:rPr lang="ru-RU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етики</a:t>
            </a:r>
            <a:r>
              <a:rPr lang="ru-RU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, з </a:t>
            </a:r>
            <a:r>
              <a:rPr lang="ru-RU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питань</a:t>
            </a:r>
            <a:r>
              <a:rPr lang="ru-RU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законності</a:t>
            </a:r>
            <a:r>
              <a:rPr lang="ru-RU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, </a:t>
            </a:r>
            <a:r>
              <a:rPr lang="ru-RU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діяльності</a:t>
            </a:r>
            <a:r>
              <a:rPr lang="ru-RU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правоохоронних</a:t>
            </a:r>
            <a:r>
              <a:rPr lang="ru-RU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органів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та </a:t>
            </a:r>
            <a:r>
              <a:rPr lang="ru-RU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запобігання</a:t>
            </a:r>
            <a:r>
              <a:rPr lang="ru-RU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корупції</a:t>
            </a:r>
            <a:endParaRPr lang="ru-RU" dirty="0">
              <a:solidFill>
                <a:srgbClr val="323C47"/>
              </a:solidFill>
              <a:latin typeface="Proxima Nova Lt" panose="02000506030000020004" pitchFamily="50" charset="0"/>
            </a:endParaRPr>
          </a:p>
          <a:p>
            <a:endParaRPr lang="uk-UA" b="1" dirty="0">
              <a:solidFill>
                <a:srgbClr val="323C47"/>
              </a:solidFill>
              <a:latin typeface="Proxima Nova Lt" panose="02000506030000020004" pitchFamily="50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06012" y="3585004"/>
            <a:ext cx="2219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Стребчук</a:t>
            </a:r>
            <a:r>
              <a:rPr lang="uk-UA" b="1" dirty="0">
                <a:solidFill>
                  <a:srgbClr val="323C47"/>
                </a:solidFill>
                <a:latin typeface="Proxima Nova Lt" panose="02000506030000020004" pitchFamily="50" charset="0"/>
              </a:rPr>
              <a:t> Анатолій Мефодійович </a:t>
            </a:r>
            <a:r>
              <a:rPr lang="uk-UA" b="1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– </a:t>
            </a:r>
            <a:r>
              <a:rPr lang="uk-UA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член постійної комісії </a:t>
            </a:r>
            <a:r>
              <a:rPr lang="uk-UA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Дубенської</a:t>
            </a:r>
            <a:r>
              <a:rPr lang="uk-UA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 районної </a:t>
            </a:r>
            <a:r>
              <a:rPr lang="uk-UA" dirty="0">
                <a:solidFill>
                  <a:srgbClr val="323C47"/>
                </a:solidFill>
                <a:latin typeface="Proxima Nova Lt" panose="02000506030000020004" pitchFamily="50" charset="0"/>
              </a:rPr>
              <a:t>ради 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з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питань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фінансів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,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податків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та бюджету</a:t>
            </a:r>
          </a:p>
          <a:p>
            <a:endParaRPr lang="uk-UA" b="1" dirty="0">
              <a:solidFill>
                <a:srgbClr val="323C47"/>
              </a:solidFill>
              <a:latin typeface="Proxima Nova Lt" panose="02000506030000020004" pitchFamily="50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2510" y="3547742"/>
            <a:ext cx="2760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Найдюк</a:t>
            </a:r>
            <a:r>
              <a:rPr lang="uk-UA" b="1" dirty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</a:p>
          <a:p>
            <a:r>
              <a:rPr lang="uk-UA" b="1" dirty="0">
                <a:solidFill>
                  <a:srgbClr val="323C47"/>
                </a:solidFill>
                <a:latin typeface="Proxima Nova Lt" panose="02000506030000020004" pitchFamily="50" charset="0"/>
              </a:rPr>
              <a:t>Валерій Леонідович </a:t>
            </a:r>
            <a:r>
              <a:rPr lang="uk-UA" b="1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– </a:t>
            </a:r>
            <a:r>
              <a:rPr lang="uk-UA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член постійної комісії </a:t>
            </a:r>
            <a:r>
              <a:rPr lang="uk-UA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Дубенської</a:t>
            </a:r>
            <a:r>
              <a:rPr lang="uk-UA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 районної </a:t>
            </a:r>
            <a:r>
              <a:rPr lang="uk-UA" dirty="0">
                <a:solidFill>
                  <a:srgbClr val="323C47"/>
                </a:solidFill>
                <a:latin typeface="Proxima Nova Lt" panose="02000506030000020004" pitchFamily="50" charset="0"/>
              </a:rPr>
              <a:t>ради </a:t>
            </a:r>
            <a:r>
              <a:rPr lang="ru-RU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з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питань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охорони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здоров’я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,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екології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та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захисту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навколишнього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природного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середовища</a:t>
            </a:r>
            <a:endParaRPr lang="ru-RU" dirty="0">
              <a:solidFill>
                <a:srgbClr val="323C47"/>
              </a:solidFill>
              <a:latin typeface="Proxima Nova Lt" panose="02000506030000020004" pitchFamily="50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22811" y="3421246"/>
            <a:ext cx="2651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323C47"/>
                </a:solidFill>
                <a:latin typeface="Proxima Nova Lt" panose="02000506030000020004" pitchFamily="50" charset="0"/>
              </a:rPr>
              <a:t>Козуб Володимир </a:t>
            </a:r>
            <a:r>
              <a:rPr lang="uk-UA" b="1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Миколайович – </a:t>
            </a:r>
            <a:r>
              <a:rPr lang="uk-UA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член постійної комісії </a:t>
            </a:r>
            <a:r>
              <a:rPr lang="uk-UA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Дубенської</a:t>
            </a:r>
            <a:r>
              <a:rPr lang="uk-UA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uk-UA" dirty="0">
                <a:solidFill>
                  <a:srgbClr val="323C47"/>
                </a:solidFill>
                <a:latin typeface="Proxima Nova Lt" panose="02000506030000020004" pitchFamily="50" charset="0"/>
              </a:rPr>
              <a:t>районної ради 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з </a:t>
            </a:r>
            <a:r>
              <a:rPr lang="ru-RU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економічних</a:t>
            </a:r>
            <a:r>
              <a:rPr lang="ru-RU" dirty="0" smtClean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питань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,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організації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сільськогосподарського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виробництва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, </a:t>
            </a:r>
            <a:r>
              <a:rPr lang="ru-RU" dirty="0" err="1">
                <a:solidFill>
                  <a:srgbClr val="323C47"/>
                </a:solidFill>
                <a:latin typeface="Proxima Nova Lt" panose="02000506030000020004" pitchFamily="50" charset="0"/>
              </a:rPr>
              <a:t>розвитку</a:t>
            </a:r>
            <a:r>
              <a:rPr lang="ru-RU" dirty="0">
                <a:solidFill>
                  <a:srgbClr val="323C47"/>
                </a:solidFill>
                <a:latin typeface="Proxima Nova Lt" panose="02000506030000020004" pitchFamily="50" charset="0"/>
              </a:rPr>
              <a:t> </a:t>
            </a:r>
            <a:r>
              <a:rPr lang="ru-RU" dirty="0" err="1" smtClean="0">
                <a:solidFill>
                  <a:srgbClr val="323C47"/>
                </a:solidFill>
                <a:latin typeface="Proxima Nova Lt" panose="02000506030000020004" pitchFamily="50" charset="0"/>
              </a:rPr>
              <a:t>промисловості</a:t>
            </a:r>
            <a:endParaRPr lang="ru-RU" dirty="0">
              <a:solidFill>
                <a:srgbClr val="323C47"/>
              </a:solidFill>
              <a:latin typeface="Proxima Nova Lt" panose="02000506030000020004" pitchFamily="50" charset="0"/>
            </a:endParaRPr>
          </a:p>
          <a:p>
            <a:endParaRPr lang="ru-RU" dirty="0">
              <a:solidFill>
                <a:srgbClr val="323C47"/>
              </a:solidFill>
              <a:latin typeface="Proxima Nova Lt" panose="02000506030000020004" pitchFamily="50" charset="0"/>
            </a:endParaRPr>
          </a:p>
          <a:p>
            <a:endParaRPr lang="uk-UA" b="1" dirty="0">
              <a:solidFill>
                <a:srgbClr val="323C47"/>
              </a:solidFill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9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1204537"/>
            <a:ext cx="4681928" cy="4948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14" y="190567"/>
            <a:ext cx="11042772" cy="1013970"/>
          </a:xfrm>
        </p:spPr>
        <p:txBody>
          <a:bodyPr>
            <a:normAutofit/>
          </a:bodyPr>
          <a:lstStyle/>
          <a:p>
            <a:r>
              <a:rPr lang="uk-UA" sz="3100" dirty="0" smtClean="0">
                <a:solidFill>
                  <a:srgbClr val="FF0000"/>
                </a:solidFill>
                <a:latin typeface="Proxima Nova Bl" panose="02000506030000020004" pitchFamily="50" charset="0"/>
              </a:rPr>
              <a:t>Найважливіші рішення, прийняті </a:t>
            </a:r>
            <a:r>
              <a:rPr lang="uk-UA" sz="3100" dirty="0" err="1" smtClean="0">
                <a:solidFill>
                  <a:srgbClr val="FF0000"/>
                </a:solidFill>
                <a:latin typeface="Proxima Nova Bl" panose="02000506030000020004" pitchFamily="50" charset="0"/>
              </a:rPr>
              <a:t>Дубенською</a:t>
            </a:r>
            <a:r>
              <a:rPr lang="uk-UA" sz="3100" dirty="0" smtClean="0">
                <a:solidFill>
                  <a:srgbClr val="FF0000"/>
                </a:solidFill>
                <a:latin typeface="Proxima Nova Bl" panose="02000506030000020004" pitchFamily="50" charset="0"/>
              </a:rPr>
              <a:t> радою протягом 2025 року </a:t>
            </a:r>
            <a:r>
              <a:rPr lang="uk-UA" sz="3100" dirty="0" smtClean="0">
                <a:solidFill>
                  <a:srgbClr val="FF0000"/>
                </a:solidFill>
                <a:latin typeface="Proxima Nova Bl" panose="02000506030000020004" pitchFamily="50" charset="0"/>
              </a:rPr>
              <a:t>за </a:t>
            </a:r>
            <a:r>
              <a:rPr lang="uk-UA" sz="3100" dirty="0">
                <a:solidFill>
                  <a:srgbClr val="FF0000"/>
                </a:solidFill>
                <a:latin typeface="Proxima Nova Bl" panose="02000506030000020004" pitchFamily="50" charset="0"/>
              </a:rPr>
              <a:t>поданням фракції</a:t>
            </a:r>
            <a:r>
              <a:rPr lang="uk-UA" sz="3100" dirty="0" smtClean="0">
                <a:solidFill>
                  <a:srgbClr val="FF0000"/>
                </a:solidFill>
                <a:latin typeface="Proxima Nova Bl" panose="02000506030000020004" pitchFamily="50" charset="0"/>
              </a:rPr>
              <a:t>)</a:t>
            </a:r>
            <a:endParaRPr lang="uk-UA" sz="3100" dirty="0">
              <a:solidFill>
                <a:srgbClr val="FF0000"/>
              </a:solidFill>
              <a:latin typeface="Proxima Nova Bl" panose="02000506030000020004" pitchFamily="50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1" y="6205928"/>
            <a:ext cx="2098625" cy="616471"/>
          </a:xfrm>
        </p:spPr>
      </p:pic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0" y="6188127"/>
            <a:ext cx="12192000" cy="65207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63" y="6188127"/>
            <a:ext cx="2603295" cy="53693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858" y="6203013"/>
            <a:ext cx="2521449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Proxima Nova Lt" panose="02000506030000020004" pitchFamily="50" charset="0"/>
              </a:rPr>
              <a:t>Д У Б Е Н Щ И Н А</a:t>
            </a:r>
            <a:endParaRPr lang="uk-UA" sz="1800" dirty="0">
              <a:latin typeface="Proxima Nova Lt" panose="0200050603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085" y="6172018"/>
            <a:ext cx="1653915" cy="6681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360" y="1087783"/>
            <a:ext cx="11767280" cy="501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Blip>
                <a:blip r:embed="rId7"/>
              </a:buBlip>
            </a:pP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Про затвердження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Порядку</a:t>
            </a:r>
            <a:r>
              <a:rPr lang="en-US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підтвердження 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факту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відсутності</a:t>
            </a:r>
            <a:r>
              <a:rPr lang="en-US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газифікації багатоквартирних</a:t>
            </a:r>
            <a:r>
              <a:rPr lang="en-US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будинків 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та відсутності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або</a:t>
            </a:r>
            <a:r>
              <a:rPr lang="en-US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uk-UA" sz="2200" b="1" dirty="0" err="1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нефункціонування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в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зазначених</a:t>
            </a:r>
            <a:r>
              <a:rPr lang="en-US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будинках 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систем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централізованого</a:t>
            </a:r>
            <a:r>
              <a:rPr lang="en-US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теплопостачання 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або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систем</a:t>
            </a:r>
            <a:r>
              <a:rPr lang="en-US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автономного 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теплопостачання,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які</a:t>
            </a:r>
            <a:r>
              <a:rPr lang="en-US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використовують 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будь-які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види</a:t>
            </a:r>
            <a:r>
              <a:rPr lang="en-US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енергоносіїв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, крім електричної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енергії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Blip>
                <a:blip r:embed="rId7"/>
              </a:buBlip>
            </a:pPr>
            <a:r>
              <a:rPr lang="ru-RU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Про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звернення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Дубенської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районної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ради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Рівненської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області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до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Верховної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Ради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України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щодо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захисту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системи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спрощеного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оподаткування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малого та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середнього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бізнесу</a:t>
            </a:r>
            <a:endParaRPr lang="ru-RU" sz="2200" b="1" dirty="0" smtClean="0">
              <a:solidFill>
                <a:srgbClr val="323C47"/>
              </a:solidFill>
              <a:latin typeface="Proxima Nova Cn Lt" panose="02000506030000020004" pitchFamily="50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Blip>
                <a:blip r:embed="rId7"/>
              </a:buBlip>
            </a:pPr>
            <a:r>
              <a:rPr lang="ru-RU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Про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звернення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Дубенської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районної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ради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Рівненської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області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до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Верховної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Ради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України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щодо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проведення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дистанційних</a:t>
            </a:r>
            <a:r>
              <a:rPr lang="ru-RU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ru-RU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засідань</a:t>
            </a:r>
            <a:endParaRPr lang="uk-UA" sz="2200" b="1" dirty="0">
              <a:solidFill>
                <a:srgbClr val="323C47"/>
              </a:solidFill>
              <a:latin typeface="Proxima Nova Cn Lt" panose="02000506030000020004" pitchFamily="50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Blip>
                <a:blip r:embed="rId7"/>
              </a:buBlip>
            </a:pP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Про 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звернення </a:t>
            </a:r>
            <a:r>
              <a:rPr lang="uk-UA" sz="2200" b="1" dirty="0" err="1">
                <a:solidFill>
                  <a:srgbClr val="323C47"/>
                </a:solidFill>
                <a:latin typeface="Proxima Nova Cn Lt" panose="02000506030000020004" pitchFamily="50" charset="0"/>
              </a:rPr>
              <a:t>Дубенської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районної ради 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Рівненської області до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Верховної Ради 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України щодо забезпечення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права військовослужбовців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, ветеранів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та військовополонених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, яких звільнено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з полону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, на належну медичну допомогу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, реабілітацію</a:t>
            </a:r>
            <a:r>
              <a:rPr lang="uk-UA" sz="2200" b="1" dirty="0">
                <a:solidFill>
                  <a:srgbClr val="323C47"/>
                </a:solidFill>
                <a:latin typeface="Proxima Nova Cn Lt" panose="02000506030000020004" pitchFamily="50" charset="0"/>
              </a:rPr>
              <a:t>, </a:t>
            </a:r>
            <a:r>
              <a:rPr lang="uk-UA" sz="2200" b="1" dirty="0" smtClean="0">
                <a:solidFill>
                  <a:srgbClr val="323C47"/>
                </a:solidFill>
                <a:latin typeface="Proxima Nova Cn Lt" panose="02000506030000020004" pitchFamily="50" charset="0"/>
              </a:rPr>
              <a:t>протезування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uk-UA" sz="2200" b="1" dirty="0" smtClean="0">
                <a:latin typeface="Proxima Nova Cn Lt" panose="02000506030000020004" pitchFamily="50" charset="0"/>
              </a:rPr>
              <a:t>Також </a:t>
            </a:r>
            <a:r>
              <a:rPr lang="uk-UA" sz="2200" b="1" dirty="0" smtClean="0">
                <a:latin typeface="Proxima Nova Cn Lt" panose="02000506030000020004" pitchFamily="50" charset="0"/>
              </a:rPr>
              <a:t>в межах повноважень контролюємо хід виконання рішень обласної ради.</a:t>
            </a:r>
            <a:endParaRPr lang="uk-UA" sz="2200" b="1" dirty="0">
              <a:latin typeface="Proxima Nova Cn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6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97" y="1236287"/>
            <a:ext cx="2406303" cy="5621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41" y="190567"/>
            <a:ext cx="11647359" cy="1013970"/>
          </a:xfrm>
        </p:spPr>
        <p:txBody>
          <a:bodyPr>
            <a:noAutofit/>
          </a:bodyPr>
          <a:lstStyle/>
          <a:p>
            <a:r>
              <a:rPr lang="uk-UA" sz="2900" dirty="0" smtClean="0">
                <a:solidFill>
                  <a:srgbClr val="323C47"/>
                </a:solidFill>
                <a:latin typeface="Proxima Nova Bl" panose="02000506030000020004" pitchFamily="50" charset="0"/>
              </a:rPr>
              <a:t>Робота депутатів в округах, виконання доручень виборців протягом 2025 року:</a:t>
            </a:r>
            <a:endParaRPr lang="uk-UA" sz="2900" dirty="0">
              <a:solidFill>
                <a:srgbClr val="323C47"/>
              </a:solidFill>
              <a:latin typeface="Proxima Nova Bl" panose="02000506030000020004" pitchFamily="50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1" y="6205928"/>
            <a:ext cx="2098625" cy="616471"/>
          </a:xfrm>
        </p:spPr>
      </p:pic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0" y="6188127"/>
            <a:ext cx="12192000" cy="65207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63" y="6188127"/>
            <a:ext cx="2603295" cy="536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9841" y="1094282"/>
            <a:ext cx="1179726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uk-UA" sz="2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roxima Nova Cn Lt" panose="02000506030000020004" pitchFamily="50" charset="0"/>
              </a:rPr>
              <a:t>Депутати фракції ВО «Батьківщина» постійно працюють </a:t>
            </a:r>
            <a:r>
              <a:rPr lang="uk-UA" sz="2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roxima Nova Cn Lt" panose="02000506030000020004" pitchFamily="50" charset="0"/>
              </a:rPr>
              <a:t>над виконанням доручень виборців, отриманих як під час прийому, так і під час особистого спілкування. </a:t>
            </a:r>
            <a:endParaRPr lang="uk-UA" sz="2200" dirty="0" smtClean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Proxima Nova Cn Lt" panose="02000506030000020004" pitchFamily="50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uk-UA" sz="2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roxima Nova Cn Lt" panose="02000506030000020004" pitchFamily="50" charset="0"/>
              </a:rPr>
              <a:t>Депутати фракції протягом 2025 року, як і раніше, суттєво долучалися до допомоги нашим Захисникам і Захисницям із Сил Оборони України, їх родинам</a:t>
            </a:r>
            <a:r>
              <a:rPr lang="uk-UA" sz="2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roxima Nova Cn Lt" panose="02000506030000020004" pitchFamily="50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uk-UA" sz="2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roxima Nova Cn Lt" panose="02000506030000020004" pitchFamily="50" charset="0"/>
              </a:rPr>
              <a:t>Пріоритетом роботи депутатів фракції ВО «Батьківщина» у </a:t>
            </a:r>
            <a:r>
              <a:rPr lang="uk-UA" sz="2200" dirty="0" err="1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roxima Nova Cn Lt" panose="02000506030000020004" pitchFamily="50" charset="0"/>
              </a:rPr>
              <a:t>Дубенській</a:t>
            </a:r>
            <a:r>
              <a:rPr lang="uk-UA" sz="2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roxima Nova Cn Lt" panose="02000506030000020004" pitchFamily="50" charset="0"/>
              </a:rPr>
              <a:t> районній раді у 2025 році, як і раніше, був захист інтересів територіальних громад Дубенського району Рівненської області, відстоювання інтересів виборців. Це особливо складно робити з огляду на особливості законодавства воєнного стану, коли районні ради, які і до того мали небагато повноважень та ресурсів, були значно в них обмежені. </a:t>
            </a:r>
          </a:p>
          <a:p>
            <a:endParaRPr lang="uk-UA" sz="2400" b="1" dirty="0">
              <a:latin typeface="Proxima Nova Cn Lt" panose="02000506030000020004" pitchFamily="50" charset="0"/>
            </a:endParaRPr>
          </a:p>
          <a:p>
            <a:endParaRPr lang="uk-UA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858" y="6203013"/>
            <a:ext cx="2521449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Proxima Nova Lt" panose="02000506030000020004" pitchFamily="50" charset="0"/>
              </a:rPr>
              <a:t>Д У Б Е Н Щ И Н А</a:t>
            </a:r>
            <a:endParaRPr lang="uk-UA" sz="18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3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4"/>
            <a:ext cx="12191999" cy="6860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725" y="751344"/>
            <a:ext cx="82445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Звернення до депутатів фракції </a:t>
            </a:r>
            <a:br>
              <a:rPr lang="uk-UA" sz="2800" dirty="0" smtClean="0">
                <a:solidFill>
                  <a:srgbClr val="E3001D"/>
                </a:solidFill>
                <a:latin typeface="Proxima Nova Bl" panose="02000506030000020004" pitchFamily="50" charset="0"/>
              </a:rPr>
            </a:br>
            <a:r>
              <a:rPr lang="uk-UA" sz="2800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ВО «Батьківщина» у </a:t>
            </a:r>
            <a:r>
              <a:rPr lang="uk-UA" sz="2800" dirty="0" err="1" smtClean="0">
                <a:solidFill>
                  <a:srgbClr val="E3001D"/>
                </a:solidFill>
                <a:latin typeface="Proxima Nova Bl" panose="02000506030000020004" pitchFamily="50" charset="0"/>
              </a:rPr>
              <a:t>Дубенській</a:t>
            </a:r>
            <a:r>
              <a:rPr lang="uk-UA" sz="2800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 районній раді можливе через сторінку </a:t>
            </a:r>
            <a:r>
              <a:rPr lang="uk-UA" sz="2800" dirty="0" err="1" smtClean="0">
                <a:solidFill>
                  <a:srgbClr val="E3001D"/>
                </a:solidFill>
                <a:latin typeface="Proxima Nova Bl" panose="02000506030000020004" pitchFamily="50" charset="0"/>
              </a:rPr>
              <a:t>Дубенської</a:t>
            </a:r>
            <a:r>
              <a:rPr lang="uk-UA" sz="2800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 районної </a:t>
            </a:r>
            <a:r>
              <a:rPr lang="uk-UA" sz="2800" smtClean="0">
                <a:solidFill>
                  <a:srgbClr val="E3001D"/>
                </a:solidFill>
                <a:latin typeface="Proxima Nova Bl" panose="02000506030000020004" pitchFamily="50" charset="0"/>
              </a:rPr>
              <a:t>Батьківщини за </a:t>
            </a:r>
            <a:r>
              <a:rPr lang="uk-UA" sz="2800" dirty="0" smtClean="0">
                <a:solidFill>
                  <a:srgbClr val="E3001D"/>
                </a:solidFill>
                <a:latin typeface="Proxima Nova Bl" panose="02000506030000020004" pitchFamily="50" charset="0"/>
              </a:rPr>
              <a:t>посиланням:</a:t>
            </a:r>
          </a:p>
          <a:p>
            <a:endParaRPr lang="uk-UA" sz="2800" dirty="0">
              <a:solidFill>
                <a:srgbClr val="E3001D"/>
              </a:solidFill>
              <a:latin typeface="Proxima Nova Bl" panose="02000506030000020004" pitchFamily="50" charset="0"/>
            </a:endParaRPr>
          </a:p>
          <a:p>
            <a:endParaRPr lang="uk-UA" sz="2800" dirty="0">
              <a:solidFill>
                <a:srgbClr val="E3001D"/>
              </a:solidFill>
              <a:latin typeface="Proxima Nova Bl" panose="0200050603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1418" y="5473711"/>
            <a:ext cx="96704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linkClick r:id="rId3"/>
              </a:rPr>
              <a:t>https://</a:t>
            </a:r>
            <a:r>
              <a:rPr lang="en-US" sz="3200" b="1" dirty="0" smtClean="0">
                <a:hlinkClick r:id="rId3"/>
              </a:rPr>
              <a:t>www.facebook.com/BatkivshchynaDubnorayon</a:t>
            </a:r>
            <a:endParaRPr lang="uk-UA" sz="3200" b="1" dirty="0" smtClean="0"/>
          </a:p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06" y="3019943"/>
            <a:ext cx="4602564" cy="254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51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568</Words>
  <Application>Microsoft Office PowerPoint</Application>
  <PresentationFormat>Широкий екран</PresentationFormat>
  <Paragraphs>41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Proxima Nova Bl</vt:lpstr>
      <vt:lpstr>Proxima Nova Cn Lt</vt:lpstr>
      <vt:lpstr>Proxima Nova Lt</vt:lpstr>
      <vt:lpstr>Times New Roman</vt:lpstr>
      <vt:lpstr>Тема Office</vt:lpstr>
      <vt:lpstr>Д У Б Е Н Щ И Н А</vt:lpstr>
      <vt:lpstr>Фракція ВО «Батьківщина» у Дубенській районній раді</vt:lpstr>
      <vt:lpstr>Діяльність на пленарних засіданнях сесій ради</vt:lpstr>
      <vt:lpstr>Діяльність депутатів фракції ВО «Батьківщина» в органах Дубенської районної ради, до яких їх обрано</vt:lpstr>
      <vt:lpstr>Найважливіші рішення, прийняті Дубенською радою протягом 2025 року за поданням фракції)</vt:lpstr>
      <vt:lpstr>Робота депутатів в округах, виконання доручень виборців протягом 2025 року: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 І В Н Е Н Щ И Н А</dc:title>
  <dc:creator>S</dc:creator>
  <cp:lastModifiedBy>S</cp:lastModifiedBy>
  <cp:revision>133</cp:revision>
  <cp:lastPrinted>2026-01-14T09:02:30Z</cp:lastPrinted>
  <dcterms:created xsi:type="dcterms:W3CDTF">2026-01-08T07:15:28Z</dcterms:created>
  <dcterms:modified xsi:type="dcterms:W3CDTF">2026-01-21T15:00:06Z</dcterms:modified>
</cp:coreProperties>
</file>